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2" r:id="rId3"/>
    <p:sldId id="263" r:id="rId4"/>
    <p:sldId id="264" r:id="rId5"/>
    <p:sldId id="270" r:id="rId6"/>
    <p:sldId id="265" r:id="rId7"/>
    <p:sldId id="266" r:id="rId8"/>
    <p:sldId id="257" r:id="rId9"/>
    <p:sldId id="258" r:id="rId10"/>
    <p:sldId id="25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112D14-053B-4013-BE8B-CA045E4A4CD7}"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3334971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112D14-053B-4013-BE8B-CA045E4A4CD7}"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191560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112D14-053B-4013-BE8B-CA045E4A4CD7}"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29111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112D14-053B-4013-BE8B-CA045E4A4CD7}"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780309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112D14-053B-4013-BE8B-CA045E4A4CD7}"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2858669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112D14-053B-4013-BE8B-CA045E4A4CD7}"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776514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112D14-053B-4013-BE8B-CA045E4A4CD7}"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2953192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112D14-053B-4013-BE8B-CA045E4A4CD7}"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3154010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112D14-053B-4013-BE8B-CA045E4A4CD7}"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3677509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112D14-053B-4013-BE8B-CA045E4A4CD7}"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285671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112D14-053B-4013-BE8B-CA045E4A4CD7}"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0BFFA6A-AA13-4CBB-90F2-8B57FE515FC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8816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9112D14-053B-4013-BE8B-CA045E4A4CD7}"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4081291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9112D14-053B-4013-BE8B-CA045E4A4CD7}"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0BFFA6A-AA13-4CBB-90F2-8B57FE515FC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08803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9112D14-053B-4013-BE8B-CA045E4A4CD7}"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1384125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112D14-053B-4013-BE8B-CA045E4A4CD7}"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1816505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112D14-053B-4013-BE8B-CA045E4A4CD7}"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0BFFA6A-AA13-4CBB-90F2-8B57FE515FC1}" type="slidenum">
              <a:rPr lang="en-US" smtClean="0"/>
              <a:t>‹#›</a:t>
            </a:fld>
            <a:endParaRPr lang="en-US"/>
          </a:p>
        </p:txBody>
      </p:sp>
    </p:spTree>
    <p:extLst>
      <p:ext uri="{BB962C8B-B14F-4D97-AF65-F5344CB8AC3E}">
        <p14:creationId xmlns:p14="http://schemas.microsoft.com/office/powerpoint/2010/main" val="1158823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9112D14-053B-4013-BE8B-CA045E4A4CD7}" type="datetimeFigureOut">
              <a:rPr lang="en-US" smtClean="0"/>
              <a:t>9/24/2025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0BFFA6A-AA13-4CBB-90F2-8B57FE515FC1}" type="slidenum">
              <a:rPr lang="en-US" smtClean="0"/>
              <a:t>‹#›</a:t>
            </a:fld>
            <a:endParaRPr lang="en-US"/>
          </a:p>
        </p:txBody>
      </p:sp>
    </p:spTree>
    <p:extLst>
      <p:ext uri="{BB962C8B-B14F-4D97-AF65-F5344CB8AC3E}">
        <p14:creationId xmlns:p14="http://schemas.microsoft.com/office/powerpoint/2010/main" val="24627743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4DE683-B734-7DDB-E627-373D6067DD48}"/>
              </a:ext>
            </a:extLst>
          </p:cNvPr>
          <p:cNvPicPr>
            <a:picLocks noChangeAspect="1"/>
          </p:cNvPicPr>
          <p:nvPr/>
        </p:nvPicPr>
        <p:blipFill>
          <a:blip r:embed="rId2"/>
          <a:stretch>
            <a:fillRect/>
          </a:stretch>
        </p:blipFill>
        <p:spPr>
          <a:xfrm>
            <a:off x="5251229" y="166586"/>
            <a:ext cx="2020428" cy="1978625"/>
          </a:xfrm>
          <a:prstGeom prst="rect">
            <a:avLst/>
          </a:prstGeom>
        </p:spPr>
      </p:pic>
      <p:sp>
        <p:nvSpPr>
          <p:cNvPr id="2" name="Title 1">
            <a:extLst>
              <a:ext uri="{FF2B5EF4-FFF2-40B4-BE49-F238E27FC236}">
                <a16:creationId xmlns:a16="http://schemas.microsoft.com/office/drawing/2014/main" id="{EE5AD8D3-9AFD-EE0E-7630-3ED26B35762B}"/>
              </a:ext>
            </a:extLst>
          </p:cNvPr>
          <p:cNvSpPr>
            <a:spLocks noGrp="1"/>
          </p:cNvSpPr>
          <p:nvPr>
            <p:ph type="ctrTitle"/>
          </p:nvPr>
        </p:nvSpPr>
        <p:spPr>
          <a:xfrm>
            <a:off x="2262641" y="2346260"/>
            <a:ext cx="8915399" cy="1348381"/>
          </a:xfrm>
        </p:spPr>
        <p:txBody>
          <a:bodyPr>
            <a:normAutofit/>
          </a:bodyPr>
          <a:lstStyle/>
          <a:p>
            <a:pPr algn="ctr"/>
            <a:r>
              <a:rPr lang="en-US" sz="4000" b="1" dirty="0">
                <a:latin typeface="Times New Roman" panose="02020603050405020304" pitchFamily="18" charset="0"/>
                <a:cs typeface="Times New Roman" panose="02020603050405020304" pitchFamily="18" charset="0"/>
              </a:rPr>
              <a:t>KENYA DEVOLUTION SUPPORT PROGRAMME II</a:t>
            </a:r>
          </a:p>
        </p:txBody>
      </p:sp>
      <p:sp>
        <p:nvSpPr>
          <p:cNvPr id="3" name="Subtitle 2">
            <a:extLst>
              <a:ext uri="{FF2B5EF4-FFF2-40B4-BE49-F238E27FC236}">
                <a16:creationId xmlns:a16="http://schemas.microsoft.com/office/drawing/2014/main" id="{842AA1A3-4C9E-78CA-D847-ED195E55A0C6}"/>
              </a:ext>
            </a:extLst>
          </p:cNvPr>
          <p:cNvSpPr>
            <a:spLocks noGrp="1"/>
          </p:cNvSpPr>
          <p:nvPr>
            <p:ph type="subTitle" idx="1"/>
          </p:nvPr>
        </p:nvSpPr>
        <p:spPr>
          <a:xfrm>
            <a:off x="2491241" y="4058922"/>
            <a:ext cx="8915399" cy="1126283"/>
          </a:xfrm>
        </p:spPr>
        <p:txBody>
          <a:bodyPr>
            <a:normAutofit/>
          </a:bodyPr>
          <a:lstStyle/>
          <a:p>
            <a:pPr algn="ctr"/>
            <a:r>
              <a:rPr lang="en-US" sz="3200" b="1" dirty="0">
                <a:solidFill>
                  <a:srgbClr val="00B0F0"/>
                </a:solidFill>
                <a:latin typeface="Times New Roman" panose="02020603050405020304" pitchFamily="18" charset="0"/>
                <a:cs typeface="Times New Roman" panose="02020603050405020304" pitchFamily="18" charset="0"/>
              </a:rPr>
              <a:t>GREVIANCE REDRESS MECHANISMS</a:t>
            </a:r>
          </a:p>
        </p:txBody>
      </p:sp>
    </p:spTree>
    <p:extLst>
      <p:ext uri="{BB962C8B-B14F-4D97-AF65-F5344CB8AC3E}">
        <p14:creationId xmlns:p14="http://schemas.microsoft.com/office/powerpoint/2010/main" val="2308076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66062-B23D-A512-458E-D9A183C9BE4F}"/>
              </a:ext>
            </a:extLst>
          </p:cNvPr>
          <p:cNvSpPr>
            <a:spLocks noGrp="1"/>
          </p:cNvSpPr>
          <p:nvPr>
            <p:ph type="title"/>
          </p:nvPr>
        </p:nvSpPr>
        <p:spPr>
          <a:xfrm>
            <a:off x="1710645" y="537024"/>
            <a:ext cx="8924698" cy="725719"/>
          </a:xfrm>
        </p:spPr>
        <p:txBody>
          <a:bodyPr>
            <a:normAutofit/>
          </a:bodyPr>
          <a:lstStyle/>
          <a:p>
            <a:r>
              <a:rPr lang="en-US" b="1" dirty="0"/>
              <a:t>Introduction</a:t>
            </a:r>
          </a:p>
        </p:txBody>
      </p:sp>
      <p:sp>
        <p:nvSpPr>
          <p:cNvPr id="3" name="Content Placeholder 2">
            <a:extLst>
              <a:ext uri="{FF2B5EF4-FFF2-40B4-BE49-F238E27FC236}">
                <a16:creationId xmlns:a16="http://schemas.microsoft.com/office/drawing/2014/main" id="{20377FC0-6FDC-7BCB-C6F5-3D7CE22743CC}"/>
              </a:ext>
            </a:extLst>
          </p:cNvPr>
          <p:cNvSpPr>
            <a:spLocks noGrp="1"/>
          </p:cNvSpPr>
          <p:nvPr>
            <p:ph idx="1"/>
          </p:nvPr>
        </p:nvSpPr>
        <p:spPr>
          <a:xfrm>
            <a:off x="1556657" y="1349829"/>
            <a:ext cx="9947955" cy="5257800"/>
          </a:xfrm>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Kajiado County has established a robust Grievance Redress Mechanism (GRM) under the Kenya Devolution Support </a:t>
            </a:r>
            <a:r>
              <a:rPr lang="en-US" sz="2800" dirty="0" err="1">
                <a:solidFill>
                  <a:schemeClr val="tx1"/>
                </a:solidFill>
                <a:latin typeface="Times New Roman" panose="02020603050405020304" pitchFamily="18" charset="0"/>
                <a:cs typeface="Times New Roman" panose="02020603050405020304" pitchFamily="18" charset="0"/>
              </a:rPr>
              <a:t>Programme</a:t>
            </a:r>
            <a:r>
              <a:rPr lang="en-US" sz="2800" dirty="0">
                <a:solidFill>
                  <a:schemeClr val="tx1"/>
                </a:solidFill>
                <a:latin typeface="Times New Roman" panose="02020603050405020304" pitchFamily="18" charset="0"/>
                <a:cs typeface="Times New Roman" panose="02020603050405020304" pitchFamily="18" charset="0"/>
              </a:rPr>
              <a:t> Phase II (KDSP II) to ensure transparency, accountability, and community engagement in service delivery. </a:t>
            </a:r>
          </a:p>
          <a:p>
            <a:r>
              <a:rPr lang="en-US" sz="2800" dirty="0">
                <a:solidFill>
                  <a:schemeClr val="tx1"/>
                </a:solidFill>
                <a:latin typeface="Times New Roman" panose="02020603050405020304" pitchFamily="18" charset="0"/>
                <a:cs typeface="Times New Roman" panose="02020603050405020304" pitchFamily="18" charset="0"/>
              </a:rPr>
              <a:t>The GRM provides accessible channels for community members to raise concerns, complaints, or suggestions related to county development projects and services. </a:t>
            </a:r>
          </a:p>
          <a:p>
            <a:r>
              <a:rPr lang="en-US" sz="2800" dirty="0">
                <a:solidFill>
                  <a:schemeClr val="tx1"/>
                </a:solidFill>
                <a:latin typeface="Times New Roman" panose="02020603050405020304" pitchFamily="18" charset="0"/>
                <a:cs typeface="Times New Roman" panose="02020603050405020304" pitchFamily="18" charset="0"/>
              </a:rPr>
              <a:t>The system ensures timely response, fair handling, and respectful resolution of grievances, while protecting complainants’ confidentiality and rights.</a:t>
            </a:r>
          </a:p>
        </p:txBody>
      </p:sp>
    </p:spTree>
    <p:extLst>
      <p:ext uri="{BB962C8B-B14F-4D97-AF65-F5344CB8AC3E}">
        <p14:creationId xmlns:p14="http://schemas.microsoft.com/office/powerpoint/2010/main" val="227281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D9E0-FBCD-D72C-E406-A4405C2693C5}"/>
              </a:ext>
            </a:extLst>
          </p:cNvPr>
          <p:cNvSpPr>
            <a:spLocks noGrp="1"/>
          </p:cNvSpPr>
          <p:nvPr>
            <p:ph type="title"/>
          </p:nvPr>
        </p:nvSpPr>
        <p:spPr>
          <a:xfrm>
            <a:off x="1959429" y="624110"/>
            <a:ext cx="8044542" cy="823689"/>
          </a:xfrm>
        </p:spPr>
        <p:txBody>
          <a:bodyPr>
            <a:normAutofit/>
          </a:bodyPr>
          <a:lstStyle/>
          <a:p>
            <a:r>
              <a:rPr lang="en-US" b="1" dirty="0">
                <a:latin typeface="Times New Roman" panose="02020603050405020304" pitchFamily="18" charset="0"/>
                <a:cs typeface="Times New Roman" panose="02020603050405020304" pitchFamily="18" charset="0"/>
              </a:rPr>
              <a:t>Purpose of GRM in KDSP II Projects</a:t>
            </a:r>
          </a:p>
        </p:txBody>
      </p:sp>
      <p:sp>
        <p:nvSpPr>
          <p:cNvPr id="3" name="Content Placeholder 2">
            <a:extLst>
              <a:ext uri="{FF2B5EF4-FFF2-40B4-BE49-F238E27FC236}">
                <a16:creationId xmlns:a16="http://schemas.microsoft.com/office/drawing/2014/main" id="{F5C9D5E8-A78C-B3DA-FE7C-67C090CC542A}"/>
              </a:ext>
            </a:extLst>
          </p:cNvPr>
          <p:cNvSpPr>
            <a:spLocks noGrp="1"/>
          </p:cNvSpPr>
          <p:nvPr>
            <p:ph idx="1"/>
          </p:nvPr>
        </p:nvSpPr>
        <p:spPr>
          <a:xfrm>
            <a:off x="1611086" y="1317171"/>
            <a:ext cx="9893526" cy="5312229"/>
          </a:xfrm>
        </p:spPr>
        <p:txBody>
          <a:bodyPr>
            <a:normAutofit/>
          </a:bodyPr>
          <a:lstStyle/>
          <a:p>
            <a:pPr>
              <a:lnSpc>
                <a:spcPct val="200000"/>
              </a:lnSpc>
            </a:pPr>
            <a:r>
              <a:rPr lang="en-US" sz="2400" dirty="0">
                <a:solidFill>
                  <a:schemeClr val="tx1"/>
                </a:solidFill>
                <a:latin typeface="Times New Roman" panose="02020603050405020304" pitchFamily="18" charset="0"/>
                <a:cs typeface="Times New Roman" panose="02020603050405020304" pitchFamily="18" charset="0"/>
              </a:rPr>
              <a:t>To enhance transparency, accountability, and community trust in county service delivery.</a:t>
            </a:r>
          </a:p>
          <a:p>
            <a:pPr>
              <a:lnSpc>
                <a:spcPct val="200000"/>
              </a:lnSpc>
            </a:pPr>
            <a:r>
              <a:rPr lang="en-US" sz="2400" dirty="0">
                <a:solidFill>
                  <a:schemeClr val="tx1"/>
                </a:solidFill>
                <a:latin typeface="Times New Roman" panose="02020603050405020304" pitchFamily="18" charset="0"/>
                <a:cs typeface="Times New Roman" panose="02020603050405020304" pitchFamily="18" charset="0"/>
              </a:rPr>
              <a:t>To provide a clear process for handling complaints and feedback related to KDSP II projects.</a:t>
            </a:r>
          </a:p>
          <a:p>
            <a:pPr>
              <a:lnSpc>
                <a:spcPct val="200000"/>
              </a:lnSpc>
            </a:pPr>
            <a:r>
              <a:rPr lang="en-US" sz="2400" dirty="0">
                <a:solidFill>
                  <a:schemeClr val="tx1"/>
                </a:solidFill>
                <a:latin typeface="Times New Roman" panose="02020603050405020304" pitchFamily="18" charset="0"/>
                <a:cs typeface="Times New Roman" panose="02020603050405020304" pitchFamily="18" charset="0"/>
              </a:rPr>
              <a:t>To improve decision-making by integrating citizen concerns into project implementation.</a:t>
            </a:r>
          </a:p>
        </p:txBody>
      </p:sp>
    </p:spTree>
    <p:extLst>
      <p:ext uri="{BB962C8B-B14F-4D97-AF65-F5344CB8AC3E}">
        <p14:creationId xmlns:p14="http://schemas.microsoft.com/office/powerpoint/2010/main" val="3748518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6F07-5318-7EC4-B250-606248982D6C}"/>
              </a:ext>
            </a:extLst>
          </p:cNvPr>
          <p:cNvSpPr>
            <a:spLocks noGrp="1"/>
          </p:cNvSpPr>
          <p:nvPr>
            <p:ph type="title"/>
          </p:nvPr>
        </p:nvSpPr>
        <p:spPr>
          <a:xfrm>
            <a:off x="1600199" y="578476"/>
            <a:ext cx="8593477" cy="736604"/>
          </a:xfrm>
        </p:spPr>
        <p:txBody>
          <a:bodyPr>
            <a:normAutofit fontScale="90000"/>
          </a:bodyPr>
          <a:lstStyle/>
          <a:p>
            <a:r>
              <a:rPr lang="en-US" b="1" dirty="0">
                <a:latin typeface="Times New Roman" panose="02020603050405020304" pitchFamily="18" charset="0"/>
                <a:cs typeface="Times New Roman" panose="02020603050405020304" pitchFamily="18" charset="0"/>
              </a:rPr>
              <a:t>How to Submit a Complaint</a:t>
            </a:r>
            <a:br>
              <a:rPr lang="en-US" dirty="0"/>
            </a:br>
            <a:endParaRPr lang="en-US" dirty="0"/>
          </a:p>
        </p:txBody>
      </p:sp>
      <p:sp>
        <p:nvSpPr>
          <p:cNvPr id="3" name="Content Placeholder 2">
            <a:extLst>
              <a:ext uri="{FF2B5EF4-FFF2-40B4-BE49-F238E27FC236}">
                <a16:creationId xmlns:a16="http://schemas.microsoft.com/office/drawing/2014/main" id="{0F502ADD-7CBB-A508-5305-7E0BB47F7196}"/>
              </a:ext>
            </a:extLst>
          </p:cNvPr>
          <p:cNvSpPr>
            <a:spLocks noGrp="1"/>
          </p:cNvSpPr>
          <p:nvPr>
            <p:ph idx="1"/>
          </p:nvPr>
        </p:nvSpPr>
        <p:spPr>
          <a:xfrm>
            <a:off x="1426029" y="1393371"/>
            <a:ext cx="10078583" cy="5214258"/>
          </a:xfrm>
        </p:spPr>
        <p:txBody>
          <a:bodyPr>
            <a:normAutofit fontScale="70000" lnSpcReduction="20000"/>
          </a:bodyPr>
          <a:lstStyle/>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Channels Available:</a:t>
            </a:r>
          </a:p>
          <a:p>
            <a:pPr>
              <a:lnSpc>
                <a:spcPct val="150000"/>
              </a:lnSpc>
              <a:buFont typeface="+mj-lt"/>
              <a:buAutoNum type="arabicPeriod"/>
            </a:pPr>
            <a:r>
              <a:rPr lang="en-US" sz="2800" dirty="0">
                <a:solidFill>
                  <a:schemeClr val="tx1"/>
                </a:solidFill>
                <a:latin typeface="Times New Roman" panose="02020603050405020304" pitchFamily="18" charset="0"/>
                <a:cs typeface="Times New Roman" panose="02020603050405020304" pitchFamily="18" charset="0"/>
              </a:rPr>
              <a:t>PMC secretary: Community members and stakeholders can register their complains with the PMC secretary responsible for their wards. </a:t>
            </a:r>
          </a:p>
          <a:p>
            <a:pPr>
              <a:lnSpc>
                <a:spcPct val="150000"/>
              </a:lnSpc>
              <a:buFont typeface="+mj-lt"/>
              <a:buAutoNum type="arabicPeriod"/>
            </a:pPr>
            <a:r>
              <a:rPr lang="en-US" sz="2800" dirty="0">
                <a:solidFill>
                  <a:schemeClr val="tx1"/>
                </a:solidFill>
                <a:latin typeface="Times New Roman" panose="02020603050405020304" pitchFamily="18" charset="0"/>
                <a:cs typeface="Times New Roman" panose="02020603050405020304" pitchFamily="18" charset="0"/>
              </a:rPr>
              <a:t>Walk-in: Community members and stakeholders can visit any County or Ward offices and register their complains in the available complains log book at the GRM desk. </a:t>
            </a:r>
          </a:p>
          <a:p>
            <a:pPr>
              <a:lnSpc>
                <a:spcPct val="150000"/>
              </a:lnSpc>
              <a:buFont typeface="+mj-lt"/>
              <a:buAutoNum type="arabicPeriod"/>
            </a:pPr>
            <a:r>
              <a:rPr lang="en-US" sz="2800" dirty="0">
                <a:solidFill>
                  <a:schemeClr val="tx1"/>
                </a:solidFill>
                <a:latin typeface="Times New Roman" panose="02020603050405020304" pitchFamily="18" charset="0"/>
                <a:cs typeface="Times New Roman" panose="02020603050405020304" pitchFamily="18" charset="0"/>
              </a:rPr>
              <a:t>Online: Complaints can be registered in the Kajiado County website complaint portal link or the provided KDSP II website complaint portal. </a:t>
            </a:r>
          </a:p>
          <a:p>
            <a:pPr>
              <a:lnSpc>
                <a:spcPct val="150000"/>
              </a:lnSpc>
              <a:buFont typeface="+mj-lt"/>
              <a:buAutoNum type="arabicPeriod"/>
            </a:pPr>
            <a:r>
              <a:rPr lang="en-US" sz="2800" dirty="0">
                <a:solidFill>
                  <a:schemeClr val="tx1"/>
                </a:solidFill>
                <a:latin typeface="Times New Roman" panose="02020603050405020304" pitchFamily="18" charset="0"/>
                <a:cs typeface="Times New Roman" panose="02020603050405020304" pitchFamily="18" charset="0"/>
              </a:rPr>
              <a:t>Written Submission: Submit written complaints at GRM desks at the county or ward offices</a:t>
            </a:r>
          </a:p>
          <a:p>
            <a:pPr>
              <a:lnSpc>
                <a:spcPct val="150000"/>
              </a:lnSpc>
              <a:buFont typeface="+mj-lt"/>
              <a:buAutoNum type="arabicPeriod"/>
            </a:pPr>
            <a:r>
              <a:rPr lang="en-US" sz="2800" dirty="0">
                <a:solidFill>
                  <a:schemeClr val="tx1"/>
                </a:solidFill>
                <a:latin typeface="Times New Roman" panose="02020603050405020304" pitchFamily="18" charset="0"/>
                <a:cs typeface="Times New Roman" panose="02020603050405020304" pitchFamily="18" charset="0"/>
              </a:rPr>
              <a:t>Public Forums: During community barazas and project site visits GRM desks or log books will be available for complaints registration</a:t>
            </a:r>
          </a:p>
        </p:txBody>
      </p:sp>
    </p:spTree>
    <p:extLst>
      <p:ext uri="{BB962C8B-B14F-4D97-AF65-F5344CB8AC3E}">
        <p14:creationId xmlns:p14="http://schemas.microsoft.com/office/powerpoint/2010/main" val="738162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2632D-6612-E27F-3EB4-09A72E067D2C}"/>
              </a:ext>
            </a:extLst>
          </p:cNvPr>
          <p:cNvSpPr>
            <a:spLocks noGrp="1"/>
          </p:cNvSpPr>
          <p:nvPr>
            <p:ph type="title"/>
          </p:nvPr>
        </p:nvSpPr>
        <p:spPr>
          <a:xfrm>
            <a:off x="1711183" y="700309"/>
            <a:ext cx="9392246" cy="856347"/>
          </a:xfrm>
        </p:spPr>
        <p:txBody>
          <a:bodyPr>
            <a:normAutofit fontScale="90000"/>
          </a:bodyPr>
          <a:lstStyle/>
          <a:p>
            <a:r>
              <a:rPr lang="en-US" dirty="0"/>
              <a:t> </a:t>
            </a:r>
            <a:r>
              <a:rPr lang="en-US" sz="3100" b="1" dirty="0">
                <a:solidFill>
                  <a:schemeClr val="tx1"/>
                </a:solidFill>
                <a:latin typeface="Times New Roman" panose="02020603050405020304" pitchFamily="18" charset="0"/>
                <a:cs typeface="Times New Roman" panose="02020603050405020304" pitchFamily="18" charset="0"/>
              </a:rPr>
              <a:t>Follow up Process after Submission of a Complaint</a:t>
            </a:r>
            <a:br>
              <a:rPr lang="en-US" dirty="0"/>
            </a:br>
            <a:endParaRPr lang="en-US" dirty="0"/>
          </a:p>
        </p:txBody>
      </p:sp>
      <p:sp>
        <p:nvSpPr>
          <p:cNvPr id="3" name="Content Placeholder 2">
            <a:extLst>
              <a:ext uri="{FF2B5EF4-FFF2-40B4-BE49-F238E27FC236}">
                <a16:creationId xmlns:a16="http://schemas.microsoft.com/office/drawing/2014/main" id="{07515570-72BB-142D-3F1E-D5DD3CD639B9}"/>
              </a:ext>
            </a:extLst>
          </p:cNvPr>
          <p:cNvSpPr>
            <a:spLocks noGrp="1"/>
          </p:cNvSpPr>
          <p:nvPr>
            <p:ph idx="1"/>
          </p:nvPr>
        </p:nvSpPr>
        <p:spPr>
          <a:xfrm>
            <a:off x="1502229" y="1556655"/>
            <a:ext cx="10002383" cy="5040087"/>
          </a:xfrm>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Complaint is received and recorded in the complain log book.</a:t>
            </a:r>
          </a:p>
          <a:p>
            <a:r>
              <a:rPr lang="en-US" sz="3200" dirty="0">
                <a:solidFill>
                  <a:schemeClr val="tx1"/>
                </a:solidFill>
                <a:latin typeface="Times New Roman" panose="02020603050405020304" pitchFamily="18" charset="0"/>
                <a:cs typeface="Times New Roman" panose="02020603050405020304" pitchFamily="18" charset="0"/>
              </a:rPr>
              <a:t>An acknowledgement is issued to the complainant.</a:t>
            </a:r>
          </a:p>
          <a:p>
            <a:r>
              <a:rPr lang="en-US" sz="3200" dirty="0">
                <a:solidFill>
                  <a:schemeClr val="tx1"/>
                </a:solidFill>
                <a:latin typeface="Times New Roman" panose="02020603050405020304" pitchFamily="18" charset="0"/>
                <a:cs typeface="Times New Roman" panose="02020603050405020304" pitchFamily="18" charset="0"/>
              </a:rPr>
              <a:t>Issue is reviewed and actioned by the responsible actors.</a:t>
            </a:r>
          </a:p>
          <a:p>
            <a:r>
              <a:rPr lang="en-US" sz="3200" dirty="0">
                <a:solidFill>
                  <a:schemeClr val="tx1"/>
                </a:solidFill>
                <a:latin typeface="Times New Roman" panose="02020603050405020304" pitchFamily="18" charset="0"/>
                <a:cs typeface="Times New Roman" panose="02020603050405020304" pitchFamily="18" charset="0"/>
              </a:rPr>
              <a:t>Feedback is given within a reasonable timeframe using the contacts recorded by the complainant or meeting if the complain was submitted by a group. </a:t>
            </a:r>
          </a:p>
          <a:p>
            <a:r>
              <a:rPr lang="en-US" sz="3200" dirty="0">
                <a:solidFill>
                  <a:schemeClr val="tx1"/>
                </a:solidFill>
                <a:latin typeface="Times New Roman" panose="02020603050405020304" pitchFamily="18" charset="0"/>
                <a:cs typeface="Times New Roman" panose="02020603050405020304" pitchFamily="18" charset="0"/>
              </a:rPr>
              <a:t>Escalation if necessary to GRM committee at county level</a:t>
            </a:r>
          </a:p>
        </p:txBody>
      </p:sp>
    </p:spTree>
    <p:extLst>
      <p:ext uri="{BB962C8B-B14F-4D97-AF65-F5344CB8AC3E}">
        <p14:creationId xmlns:p14="http://schemas.microsoft.com/office/powerpoint/2010/main" val="2015020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7A7FE-B49B-1600-5EF8-C090C63F0307}"/>
              </a:ext>
            </a:extLst>
          </p:cNvPr>
          <p:cNvSpPr>
            <a:spLocks noGrp="1"/>
          </p:cNvSpPr>
          <p:nvPr>
            <p:ph type="title"/>
          </p:nvPr>
        </p:nvSpPr>
        <p:spPr>
          <a:xfrm>
            <a:off x="1556657" y="624110"/>
            <a:ext cx="7946572" cy="616861"/>
          </a:xfrm>
        </p:spPr>
        <p:txBody>
          <a:bodyPr>
            <a:normAutofit fontScale="90000"/>
          </a:bodyPr>
          <a:lstStyle/>
          <a:p>
            <a:r>
              <a:rPr lang="en-US" b="1" dirty="0">
                <a:solidFill>
                  <a:schemeClr val="tx1"/>
                </a:solidFill>
                <a:latin typeface="Times New Roman" panose="02020603050405020304" pitchFamily="18" charset="0"/>
                <a:cs typeface="Times New Roman" panose="02020603050405020304" pitchFamily="18" charset="0"/>
              </a:rPr>
              <a:t>Complaint handling</a:t>
            </a:r>
          </a:p>
        </p:txBody>
      </p:sp>
      <p:sp>
        <p:nvSpPr>
          <p:cNvPr id="3" name="Content Placeholder 2">
            <a:extLst>
              <a:ext uri="{FF2B5EF4-FFF2-40B4-BE49-F238E27FC236}">
                <a16:creationId xmlns:a16="http://schemas.microsoft.com/office/drawing/2014/main" id="{FF23BD4B-3B7B-4E9F-52C6-CF3AA3C85581}"/>
              </a:ext>
            </a:extLst>
          </p:cNvPr>
          <p:cNvSpPr>
            <a:spLocks noGrp="1"/>
          </p:cNvSpPr>
          <p:nvPr>
            <p:ph idx="1"/>
          </p:nvPr>
        </p:nvSpPr>
        <p:spPr>
          <a:xfrm>
            <a:off x="1556657" y="1240971"/>
            <a:ext cx="9949543" cy="5519057"/>
          </a:xfrm>
        </p:spPr>
        <p:txBody>
          <a:bodyPr>
            <a:normAutofit lnSpcReduction="10000"/>
          </a:bodyPr>
          <a:lstStyle/>
          <a:p>
            <a:r>
              <a:rPr lang="en-US" sz="2400" dirty="0">
                <a:solidFill>
                  <a:schemeClr val="tx1"/>
                </a:solidFill>
                <a:latin typeface="Times" panose="02020603050405020304" pitchFamily="18" charset="0"/>
                <a:cs typeface="Times" panose="02020603050405020304" pitchFamily="18" charset="0"/>
              </a:rPr>
              <a:t>Complaints will be handled by the following officers:</a:t>
            </a:r>
          </a:p>
          <a:p>
            <a:pPr marL="0" indent="0">
              <a:buNone/>
            </a:pPr>
            <a:r>
              <a:rPr lang="en-US" sz="2400" dirty="0">
                <a:solidFill>
                  <a:schemeClr val="tx1"/>
                </a:solidFill>
                <a:latin typeface="Times" panose="02020603050405020304" pitchFamily="18" charset="0"/>
                <a:cs typeface="Times" panose="02020603050405020304" pitchFamily="18" charset="0"/>
              </a:rPr>
              <a:t>1. </a:t>
            </a:r>
            <a:r>
              <a:rPr lang="en-US" sz="2400" b="1" dirty="0">
                <a:solidFill>
                  <a:schemeClr val="tx1"/>
                </a:solidFill>
                <a:latin typeface="Times" panose="02020603050405020304" pitchFamily="18" charset="0"/>
                <a:cs typeface="Times" panose="02020603050405020304" pitchFamily="18" charset="0"/>
              </a:rPr>
              <a:t>Ward Level: </a:t>
            </a:r>
          </a:p>
          <a:p>
            <a:pPr>
              <a:buFont typeface="Arial" panose="020B0604020202020204" pitchFamily="34" charset="0"/>
              <a:buChar char="•"/>
            </a:pPr>
            <a:r>
              <a:rPr lang="en-US" sz="2400" dirty="0">
                <a:solidFill>
                  <a:schemeClr val="tx1"/>
                </a:solidFill>
                <a:latin typeface="Times" panose="02020603050405020304" pitchFamily="18" charset="0"/>
                <a:cs typeface="Times" panose="02020603050405020304" pitchFamily="18" charset="0"/>
              </a:rPr>
              <a:t>Community Project Officers(PMCs Secretary) </a:t>
            </a:r>
          </a:p>
          <a:p>
            <a:pPr>
              <a:buFont typeface="Arial" panose="020B0604020202020204" pitchFamily="34" charset="0"/>
              <a:buChar char="•"/>
            </a:pPr>
            <a:r>
              <a:rPr lang="en-US" sz="2400" dirty="0">
                <a:solidFill>
                  <a:schemeClr val="tx1"/>
                </a:solidFill>
                <a:latin typeface="Times" panose="02020603050405020304" pitchFamily="18" charset="0"/>
                <a:cs typeface="Times" panose="02020603050405020304" pitchFamily="18" charset="0"/>
              </a:rPr>
              <a:t>GRM Liaison Officer</a:t>
            </a:r>
          </a:p>
          <a:p>
            <a:pPr>
              <a:buFont typeface="Arial" panose="020B0604020202020204" pitchFamily="34" charset="0"/>
              <a:buChar char="•"/>
            </a:pPr>
            <a:r>
              <a:rPr lang="en-US" sz="2400" dirty="0">
                <a:solidFill>
                  <a:schemeClr val="tx1"/>
                </a:solidFill>
                <a:latin typeface="Times" panose="02020603050405020304" pitchFamily="18" charset="0"/>
                <a:cs typeface="Times" panose="02020603050405020304" pitchFamily="18" charset="0"/>
              </a:rPr>
              <a:t>Citizen participation officers at ward levels. </a:t>
            </a:r>
          </a:p>
          <a:p>
            <a:pPr marL="0" indent="0">
              <a:buNone/>
            </a:pPr>
            <a:r>
              <a:rPr lang="en-US" sz="2400" dirty="0">
                <a:solidFill>
                  <a:schemeClr val="tx1"/>
                </a:solidFill>
                <a:latin typeface="Times" panose="02020603050405020304" pitchFamily="18" charset="0"/>
                <a:cs typeface="Times" panose="02020603050405020304" pitchFamily="18" charset="0"/>
              </a:rPr>
              <a:t>2. </a:t>
            </a:r>
            <a:r>
              <a:rPr lang="en-US" sz="2400" b="1" dirty="0">
                <a:solidFill>
                  <a:schemeClr val="tx1"/>
                </a:solidFill>
                <a:latin typeface="Times" panose="02020603050405020304" pitchFamily="18" charset="0"/>
                <a:cs typeface="Times" panose="02020603050405020304" pitchFamily="18" charset="0"/>
              </a:rPr>
              <a:t>Sub-county Level</a:t>
            </a:r>
            <a:r>
              <a:rPr lang="en-US" sz="2400" dirty="0">
                <a:solidFill>
                  <a:schemeClr val="tx1"/>
                </a:solidFill>
                <a:latin typeface="Times" panose="02020603050405020304" pitchFamily="18" charset="0"/>
                <a:cs typeface="Times" panose="02020603050405020304" pitchFamily="18" charset="0"/>
              </a:rPr>
              <a:t>: Sub-county Citizen Participation Officers</a:t>
            </a:r>
          </a:p>
          <a:p>
            <a:pPr marL="0" indent="0">
              <a:buNone/>
            </a:pPr>
            <a:r>
              <a:rPr lang="en-US" sz="2400" dirty="0">
                <a:solidFill>
                  <a:schemeClr val="tx1"/>
                </a:solidFill>
                <a:latin typeface="Times" panose="02020603050405020304" pitchFamily="18" charset="0"/>
                <a:cs typeface="Times" panose="02020603050405020304" pitchFamily="18" charset="0"/>
              </a:rPr>
              <a:t>3</a:t>
            </a:r>
            <a:r>
              <a:rPr lang="en-US" sz="2400" b="1" dirty="0">
                <a:solidFill>
                  <a:schemeClr val="tx1"/>
                </a:solidFill>
                <a:latin typeface="Times" panose="02020603050405020304" pitchFamily="18" charset="0"/>
                <a:cs typeface="Times" panose="02020603050405020304" pitchFamily="18" charset="0"/>
              </a:rPr>
              <a:t>. County Level: </a:t>
            </a:r>
          </a:p>
          <a:p>
            <a:pPr>
              <a:buFont typeface="Arial" panose="020B0604020202020204" pitchFamily="34" charset="0"/>
              <a:buChar char="•"/>
            </a:pPr>
            <a:r>
              <a:rPr lang="en-US" sz="2400" dirty="0">
                <a:solidFill>
                  <a:schemeClr val="tx1"/>
                </a:solidFill>
                <a:latin typeface="Times" panose="02020603050405020304" pitchFamily="18" charset="0"/>
                <a:cs typeface="Times" panose="02020603050405020304" pitchFamily="18" charset="0"/>
              </a:rPr>
              <a:t>Departmental Officers  </a:t>
            </a:r>
          </a:p>
          <a:p>
            <a:pPr>
              <a:buFont typeface="Arial" panose="020B0604020202020204" pitchFamily="34" charset="0"/>
              <a:buChar char="•"/>
            </a:pPr>
            <a:r>
              <a:rPr lang="en-US" sz="2400" dirty="0">
                <a:solidFill>
                  <a:schemeClr val="tx1"/>
                </a:solidFill>
                <a:latin typeface="Times" panose="02020603050405020304" pitchFamily="18" charset="0"/>
                <a:cs typeface="Times" panose="02020603050405020304" pitchFamily="18" charset="0"/>
              </a:rPr>
              <a:t>Director citizen participation</a:t>
            </a:r>
          </a:p>
          <a:p>
            <a:pPr>
              <a:buFont typeface="Arial" panose="020B0604020202020204" pitchFamily="34" charset="0"/>
              <a:buChar char="•"/>
            </a:pPr>
            <a:r>
              <a:rPr lang="en-US" sz="2400" dirty="0">
                <a:solidFill>
                  <a:schemeClr val="tx1"/>
                </a:solidFill>
                <a:latin typeface="Times" panose="02020603050405020304" pitchFamily="18" charset="0"/>
                <a:cs typeface="Times" panose="02020603050405020304" pitchFamily="18" charset="0"/>
              </a:rPr>
              <a:t>Chief Officer : Devolution</a:t>
            </a:r>
          </a:p>
          <a:p>
            <a:pPr marL="0" indent="0">
              <a:buNone/>
            </a:pPr>
            <a:r>
              <a:rPr lang="en-US" sz="2400" dirty="0">
                <a:solidFill>
                  <a:schemeClr val="tx1"/>
                </a:solidFill>
                <a:latin typeface="Times" panose="02020603050405020304" pitchFamily="18" charset="0"/>
                <a:cs typeface="Times" panose="02020603050405020304" pitchFamily="18" charset="0"/>
              </a:rPr>
              <a:t>NB: It is advisable that all complaints and grievances be handled at the lowest level to avoid delays during project implementation</a:t>
            </a:r>
          </a:p>
        </p:txBody>
      </p:sp>
    </p:spTree>
    <p:extLst>
      <p:ext uri="{BB962C8B-B14F-4D97-AF65-F5344CB8AC3E}">
        <p14:creationId xmlns:p14="http://schemas.microsoft.com/office/powerpoint/2010/main" val="2640716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2E41B-6FF9-CBD0-5985-C267A36F7D39}"/>
              </a:ext>
            </a:extLst>
          </p:cNvPr>
          <p:cNvSpPr>
            <a:spLocks noGrp="1"/>
          </p:cNvSpPr>
          <p:nvPr>
            <p:ph type="title"/>
          </p:nvPr>
        </p:nvSpPr>
        <p:spPr>
          <a:xfrm>
            <a:off x="1600201" y="624110"/>
            <a:ext cx="9904412" cy="714833"/>
          </a:xfrm>
        </p:spPr>
        <p:txBody>
          <a:bodyPr/>
          <a:lstStyle/>
          <a:p>
            <a:r>
              <a:rPr lang="en-US" b="1" dirty="0">
                <a:latin typeface="Times New Roman" panose="02020603050405020304" pitchFamily="18" charset="0"/>
                <a:cs typeface="Times New Roman" panose="02020603050405020304" pitchFamily="18" charset="0"/>
              </a:rPr>
              <a:t>Commitment to Confidentiality and Protection</a:t>
            </a:r>
          </a:p>
        </p:txBody>
      </p:sp>
      <p:sp>
        <p:nvSpPr>
          <p:cNvPr id="3" name="Content Placeholder 2">
            <a:extLst>
              <a:ext uri="{FF2B5EF4-FFF2-40B4-BE49-F238E27FC236}">
                <a16:creationId xmlns:a16="http://schemas.microsoft.com/office/drawing/2014/main" id="{D9540942-F631-E037-19FE-EB11CDB513B7}"/>
              </a:ext>
            </a:extLst>
          </p:cNvPr>
          <p:cNvSpPr>
            <a:spLocks noGrp="1"/>
          </p:cNvSpPr>
          <p:nvPr>
            <p:ph idx="1"/>
          </p:nvPr>
        </p:nvSpPr>
        <p:spPr>
          <a:xfrm>
            <a:off x="1600200" y="1338943"/>
            <a:ext cx="9904412" cy="4572279"/>
          </a:xfrm>
        </p:spPr>
        <p:txBody>
          <a:bodyPr>
            <a:normAutofit/>
          </a:bodyPr>
          <a:lstStyle/>
          <a:p>
            <a:pPr>
              <a:lnSpc>
                <a:spcPct val="200000"/>
              </a:lnSpc>
            </a:pPr>
            <a:r>
              <a:rPr lang="en-US" sz="3200" dirty="0">
                <a:solidFill>
                  <a:schemeClr val="tx1"/>
                </a:solidFill>
                <a:latin typeface="Times New Roman" panose="02020603050405020304" pitchFamily="18" charset="0"/>
                <a:cs typeface="Times New Roman" panose="02020603050405020304" pitchFamily="18" charset="0"/>
              </a:rPr>
              <a:t>All complaints will be handled with strict confidentiality.</a:t>
            </a:r>
          </a:p>
          <a:p>
            <a:pPr>
              <a:lnSpc>
                <a:spcPct val="200000"/>
              </a:lnSpc>
            </a:pPr>
            <a:r>
              <a:rPr lang="en-US" sz="3200" dirty="0">
                <a:solidFill>
                  <a:schemeClr val="tx1"/>
                </a:solidFill>
                <a:latin typeface="Times New Roman" panose="02020603050405020304" pitchFamily="18" charset="0"/>
                <a:cs typeface="Times New Roman" panose="02020603050405020304" pitchFamily="18" charset="0"/>
              </a:rPr>
              <a:t>No retaliation for submitting a complaint.</a:t>
            </a:r>
          </a:p>
          <a:p>
            <a:pPr>
              <a:lnSpc>
                <a:spcPct val="200000"/>
              </a:lnSpc>
            </a:pPr>
            <a:r>
              <a:rPr lang="en-US" sz="3200" dirty="0">
                <a:solidFill>
                  <a:schemeClr val="tx1"/>
                </a:solidFill>
                <a:latin typeface="Times New Roman" panose="02020603050405020304" pitchFamily="18" charset="0"/>
                <a:cs typeface="Times New Roman" panose="02020603050405020304" pitchFamily="18" charset="0"/>
              </a:rPr>
              <a:t>Special attention will be given to vulnerable groups and gender-sensitive issues</a:t>
            </a:r>
          </a:p>
        </p:txBody>
      </p:sp>
    </p:spTree>
    <p:extLst>
      <p:ext uri="{BB962C8B-B14F-4D97-AF65-F5344CB8AC3E}">
        <p14:creationId xmlns:p14="http://schemas.microsoft.com/office/powerpoint/2010/main" val="1447805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374E9-C14F-475F-D556-E428974566ED}"/>
              </a:ext>
            </a:extLst>
          </p:cNvPr>
          <p:cNvSpPr>
            <a:spLocks noGrp="1"/>
          </p:cNvSpPr>
          <p:nvPr>
            <p:ph type="title"/>
          </p:nvPr>
        </p:nvSpPr>
        <p:spPr>
          <a:xfrm>
            <a:off x="1556656" y="582840"/>
            <a:ext cx="8436429" cy="647245"/>
          </a:xfrm>
        </p:spPr>
        <p:txBody>
          <a:bodyPr>
            <a:normAutofit/>
          </a:bodyPr>
          <a:lstStyle/>
          <a:p>
            <a:r>
              <a:rPr lang="en-US" b="1" dirty="0"/>
              <a:t>Community awareness on GRM</a:t>
            </a:r>
          </a:p>
        </p:txBody>
      </p:sp>
      <p:sp>
        <p:nvSpPr>
          <p:cNvPr id="3" name="Content Placeholder 2">
            <a:extLst>
              <a:ext uri="{FF2B5EF4-FFF2-40B4-BE49-F238E27FC236}">
                <a16:creationId xmlns:a16="http://schemas.microsoft.com/office/drawing/2014/main" id="{BAD7E44B-BBAC-2F89-A160-9122FCE3FEBF}"/>
              </a:ext>
            </a:extLst>
          </p:cNvPr>
          <p:cNvSpPr>
            <a:spLocks noGrp="1"/>
          </p:cNvSpPr>
          <p:nvPr>
            <p:ph idx="1"/>
          </p:nvPr>
        </p:nvSpPr>
        <p:spPr>
          <a:xfrm>
            <a:off x="1045028" y="1338942"/>
            <a:ext cx="10635343" cy="5377543"/>
          </a:xfrm>
        </p:spPr>
        <p:txBody>
          <a:bodyPr>
            <a:normAutofit fontScale="77500" lnSpcReduction="20000"/>
          </a:bodyPr>
          <a:lstStyle/>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There has been ongoing awareness campaigns on GRM rights and procedures at community level. </a:t>
            </a:r>
          </a:p>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During public participation forum for the KDSP II Project Identification held across three sub counties (South, Central and West), the community, stakeholders and elected PMCs were introduced to GRM principles as essential for project accountability. </a:t>
            </a:r>
          </a:p>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Each ward designated a PMC secretary responsible for recording and reporting grievances related to the project within their respective wards throughout the project cycle. </a:t>
            </a:r>
          </a:p>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This will support transparency, conflict resolution, and responsiveness to community concerns. </a:t>
            </a:r>
          </a:p>
          <a:p>
            <a:pPr>
              <a:lnSpc>
                <a:spcPct val="150000"/>
              </a:lnSpc>
            </a:pPr>
            <a:r>
              <a:rPr lang="en-US" sz="2800" dirty="0">
                <a:solidFill>
                  <a:schemeClr val="tx1"/>
                </a:solidFill>
                <a:latin typeface="Times New Roman" panose="02020603050405020304" pitchFamily="18" charset="0"/>
                <a:cs typeface="Times New Roman" panose="02020603050405020304" pitchFamily="18" charset="0"/>
              </a:rPr>
              <a:t>GRM information is also available in local languages, </a:t>
            </a:r>
            <a:r>
              <a:rPr lang="en-US" sz="2800" dirty="0" err="1">
                <a:solidFill>
                  <a:schemeClr val="tx1"/>
                </a:solidFill>
                <a:latin typeface="Times New Roman" panose="02020603050405020304" pitchFamily="18" charset="0"/>
                <a:cs typeface="Times New Roman" panose="02020603050405020304" pitchFamily="18" charset="0"/>
              </a:rPr>
              <a:t>kiswahili</a:t>
            </a:r>
            <a:r>
              <a:rPr lang="en-US" sz="2800" dirty="0">
                <a:solidFill>
                  <a:schemeClr val="tx1"/>
                </a:solidFill>
                <a:latin typeface="Times New Roman" panose="02020603050405020304" pitchFamily="18" charset="0"/>
                <a:cs typeface="Times New Roman" panose="02020603050405020304" pitchFamily="18" charset="0"/>
              </a:rPr>
              <a:t>, English and Maasai</a:t>
            </a:r>
          </a:p>
          <a:p>
            <a:endParaRPr lang="en-US" sz="2400" dirty="0">
              <a:solidFill>
                <a:schemeClr val="tx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44985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00C7E-CE35-1DDA-29FD-E805907120B7}"/>
              </a:ext>
            </a:extLst>
          </p:cNvPr>
          <p:cNvSpPr>
            <a:spLocks noGrp="1"/>
          </p:cNvSpPr>
          <p:nvPr>
            <p:ph type="title"/>
          </p:nvPr>
        </p:nvSpPr>
        <p:spPr>
          <a:xfrm>
            <a:off x="1785257" y="624110"/>
            <a:ext cx="9719355" cy="660404"/>
          </a:xfrm>
        </p:spPr>
        <p:txBody>
          <a:bodyPr>
            <a:normAutofit fontScale="90000"/>
          </a:bodyPr>
          <a:lstStyle/>
          <a:p>
            <a:r>
              <a:rPr lang="en-US" b="1" dirty="0">
                <a:solidFill>
                  <a:schemeClr val="tx1"/>
                </a:solidFill>
                <a:latin typeface="Times New Roman" panose="02020603050405020304" pitchFamily="18" charset="0"/>
                <a:cs typeface="Times New Roman" panose="02020603050405020304" pitchFamily="18" charset="0"/>
              </a:rPr>
              <a:t>Reports and Accountability</a:t>
            </a:r>
            <a:br>
              <a:rPr lang="en-US" dirty="0"/>
            </a:br>
            <a:endParaRPr lang="en-US" dirty="0"/>
          </a:p>
        </p:txBody>
      </p:sp>
      <p:sp>
        <p:nvSpPr>
          <p:cNvPr id="3" name="Content Placeholder 2">
            <a:extLst>
              <a:ext uri="{FF2B5EF4-FFF2-40B4-BE49-F238E27FC236}">
                <a16:creationId xmlns:a16="http://schemas.microsoft.com/office/drawing/2014/main" id="{6D17D92A-904F-2217-9001-9112DFF6D308}"/>
              </a:ext>
            </a:extLst>
          </p:cNvPr>
          <p:cNvSpPr>
            <a:spLocks noGrp="1"/>
          </p:cNvSpPr>
          <p:nvPr>
            <p:ph idx="1"/>
          </p:nvPr>
        </p:nvSpPr>
        <p:spPr>
          <a:xfrm>
            <a:off x="1513113" y="1284513"/>
            <a:ext cx="10112829" cy="5388429"/>
          </a:xfrm>
        </p:spPr>
        <p:txBody>
          <a:bodyPr>
            <a:normAutofit/>
          </a:bodyPr>
          <a:lstStyle/>
          <a:p>
            <a:pPr>
              <a:lnSpc>
                <a:spcPct val="200000"/>
              </a:lnSpc>
            </a:pPr>
            <a:r>
              <a:rPr lang="en-US" sz="2800" dirty="0">
                <a:solidFill>
                  <a:schemeClr val="tx1"/>
                </a:solidFill>
                <a:latin typeface="Times New Roman" panose="02020603050405020304" pitchFamily="18" charset="0"/>
                <a:cs typeface="Times New Roman" panose="02020603050405020304" pitchFamily="18" charset="0"/>
              </a:rPr>
              <a:t>GRM Reports will be compiled monthly and quarterly.</a:t>
            </a:r>
          </a:p>
          <a:p>
            <a:pPr>
              <a:lnSpc>
                <a:spcPct val="200000"/>
              </a:lnSpc>
            </a:pPr>
            <a:r>
              <a:rPr lang="en-US" sz="2800" dirty="0">
                <a:solidFill>
                  <a:schemeClr val="tx1"/>
                </a:solidFill>
                <a:latin typeface="Times New Roman" panose="02020603050405020304" pitchFamily="18" charset="0"/>
                <a:cs typeface="Times New Roman" panose="02020603050405020304" pitchFamily="18" charset="0"/>
              </a:rPr>
              <a:t>The reports will be Shared with the County Secretary and stakeholders.</a:t>
            </a:r>
          </a:p>
          <a:p>
            <a:pPr>
              <a:lnSpc>
                <a:spcPct val="200000"/>
              </a:lnSpc>
            </a:pPr>
            <a:r>
              <a:rPr lang="en-US" sz="2800" dirty="0">
                <a:solidFill>
                  <a:schemeClr val="tx1"/>
                </a:solidFill>
                <a:latin typeface="Times New Roman" panose="02020603050405020304" pitchFamily="18" charset="0"/>
                <a:cs typeface="Times New Roman" panose="02020603050405020304" pitchFamily="18" charset="0"/>
              </a:rPr>
              <a:t>The reports will be used to improve service delivery and responsiveness through out the </a:t>
            </a:r>
            <a:r>
              <a:rPr lang="en-US" sz="2800" dirty="0" err="1">
                <a:solidFill>
                  <a:schemeClr val="tx1"/>
                </a:solidFill>
                <a:latin typeface="Times New Roman" panose="02020603050405020304" pitchFamily="18" charset="0"/>
                <a:cs typeface="Times New Roman" panose="02020603050405020304" pitchFamily="18" charset="0"/>
              </a:rPr>
              <a:t>programme</a:t>
            </a:r>
            <a:r>
              <a:rPr lang="en-US" sz="2800" dirty="0">
                <a:solidFill>
                  <a:schemeClr val="tx1"/>
                </a:solidFill>
                <a:latin typeface="Times New Roman" panose="02020603050405020304" pitchFamily="18" charset="0"/>
                <a:cs typeface="Times New Roman" panose="02020603050405020304" pitchFamily="18" charset="0"/>
              </a:rPr>
              <a:t> cycle. </a:t>
            </a:r>
          </a:p>
        </p:txBody>
      </p:sp>
    </p:spTree>
    <p:extLst>
      <p:ext uri="{BB962C8B-B14F-4D97-AF65-F5344CB8AC3E}">
        <p14:creationId xmlns:p14="http://schemas.microsoft.com/office/powerpoint/2010/main" val="1662832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C920-F12B-B4BD-E4F5-4BCF0979C9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7301FFD-7FE4-AD80-E1E1-D76063711E34}"/>
              </a:ext>
            </a:extLst>
          </p:cNvPr>
          <p:cNvSpPr>
            <a:spLocks noGrp="1"/>
          </p:cNvSpPr>
          <p:nvPr>
            <p:ph idx="1"/>
          </p:nvPr>
        </p:nvSpPr>
        <p:spPr/>
        <p:txBody>
          <a:bodyPr>
            <a:normAutofit/>
          </a:bodyPr>
          <a:lstStyle/>
          <a:p>
            <a:pPr algn="ctr"/>
            <a:r>
              <a:rPr lang="en-US" sz="4400" b="1" dirty="0">
                <a:solidFill>
                  <a:schemeClr val="tx1"/>
                </a:solidFill>
              </a:rPr>
              <a:t>THANKYOU</a:t>
            </a:r>
          </a:p>
        </p:txBody>
      </p:sp>
    </p:spTree>
    <p:extLst>
      <p:ext uri="{BB962C8B-B14F-4D97-AF65-F5344CB8AC3E}">
        <p14:creationId xmlns:p14="http://schemas.microsoft.com/office/powerpoint/2010/main" val="153948468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152</TotalTime>
  <Words>595</Words>
  <Application>Microsoft Office PowerPoint</Application>
  <PresentationFormat>Widescreen</PresentationFormat>
  <Paragraphs>50</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Century Gothic</vt:lpstr>
      <vt:lpstr>Times</vt:lpstr>
      <vt:lpstr>Times New Roman</vt:lpstr>
      <vt:lpstr>Wingdings 3</vt:lpstr>
      <vt:lpstr>Wisp</vt:lpstr>
      <vt:lpstr>KENYA DEVOLUTION SUPPORT PROGRAMME II</vt:lpstr>
      <vt:lpstr>Introduction</vt:lpstr>
      <vt:lpstr>Purpose of GRM in KDSP II Projects</vt:lpstr>
      <vt:lpstr>How to Submit a Complaint </vt:lpstr>
      <vt:lpstr> Follow up Process after Submission of a Complaint </vt:lpstr>
      <vt:lpstr>Complaint handling</vt:lpstr>
      <vt:lpstr>Commitment to Confidentiality and Protection</vt:lpstr>
      <vt:lpstr>Community awareness on GRM</vt:lpstr>
      <vt:lpstr>Reports and Accountability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Ngamau Juniour</dc:creator>
  <cp:lastModifiedBy>Ngamau Juniour</cp:lastModifiedBy>
  <cp:revision>11</cp:revision>
  <dcterms:created xsi:type="dcterms:W3CDTF">2025-09-24T08:50:47Z</dcterms:created>
  <dcterms:modified xsi:type="dcterms:W3CDTF">2025-09-24T11:23:37Z</dcterms:modified>
</cp:coreProperties>
</file>